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sldIdLst>
    <p:sldId id="397" r:id="rId3"/>
    <p:sldId id="417" r:id="rId4"/>
    <p:sldId id="426" r:id="rId5"/>
    <p:sldId id="429" r:id="rId6"/>
    <p:sldId id="428" r:id="rId7"/>
    <p:sldId id="427" r:id="rId8"/>
    <p:sldId id="430" r:id="rId9"/>
    <p:sldId id="432" r:id="rId10"/>
    <p:sldId id="415" r:id="rId11"/>
  </p:sldIdLst>
  <p:sldSz cx="12192000" cy="6858000"/>
  <p:notesSz cx="6858000" cy="9144000"/>
  <p:embeddedFontLst>
    <p:embeddedFont>
      <p:font typeface="KoPubWorld돋움체 Bold" panose="00000800000000000000" pitchFamily="2" charset="-127"/>
      <p:bold r:id="rId12"/>
    </p:embeddedFont>
    <p:embeddedFont>
      <p:font typeface="KoPubWorld돋움체 Light" panose="00000300000000000000" pitchFamily="2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KoPubWorld돋움체 Medium" panose="00000600000000000000" pitchFamily="2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767171"/>
    <a:srgbClr val="BDD7EE"/>
    <a:srgbClr val="A9D18E"/>
    <a:srgbClr val="3B3838"/>
    <a:srgbClr val="8497B0"/>
    <a:srgbClr val="F06D6A"/>
    <a:srgbClr val="EC4C48"/>
    <a:srgbClr val="40404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22" autoAdjust="0"/>
    <p:restoredTop sz="94660"/>
  </p:normalViewPr>
  <p:slideViewPr>
    <p:cSldViewPr snapToGrid="0">
      <p:cViewPr varScale="1">
        <p:scale>
          <a:sx n="73" d="100"/>
          <a:sy n="73" d="100"/>
        </p:scale>
        <p:origin x="54" y="690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7D5624-DAB9-4EC6-A088-2B0D4796A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36B291-C92A-4E95-AA79-953BB1344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4EC4F8-8CE9-49E1-AC5F-835E39DE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826C-4132-42AA-BA98-51163267FF79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56810A-E287-4E17-B5BB-273A1DAA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8F59EF-A053-4026-8BA4-7926DD6A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73800-704F-4F14-9B50-427183B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57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6E266-2C0C-412D-B447-CA99CCB74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E574E8-4778-4BF6-A7DE-3ECFE799D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D0EC5E-4C85-46C5-8783-2BC839339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826C-4132-42AA-BA98-51163267FF79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54AC1A-E1D1-434C-B259-1016ED4B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D6DBC0-4BA3-4CE6-BBE9-2D1D38D8E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73800-704F-4F14-9B50-427183B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333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6463C6-0C53-4678-BC68-3B680C50E5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DF5F6C-6757-4F28-B4D3-C3F939D56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23A74C-A8F1-43E6-B89F-FD26C5B6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826C-4132-42AA-BA98-51163267FF79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F9F214-BA6F-46A0-9FEE-215D8927A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FF77CD-7218-457C-ACD0-25B3952A0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73800-704F-4F14-9B50-427183B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213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18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3468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548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250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145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1283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376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447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CD6B0-6FC6-4439-A1AD-8E097D898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EBE30-E9E4-48BF-B84F-590CB0CE8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E7B235-C6AB-455A-9E08-344DE91A5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826C-4132-42AA-BA98-51163267FF79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6B621D-8765-429C-8CD7-51A1068AB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BC3C0D-6ACB-4E41-A67B-99E9DC889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73800-704F-4F14-9B50-427183B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8459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3032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6816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914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CFA45-47AB-4CA1-8560-8E1E1488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582908-130A-47AE-A43E-7250B058B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EC2513-7704-4CCF-AA5F-77516C48D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826C-4132-42AA-BA98-51163267FF79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600C83-5837-4D68-926D-43428847A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FCCFB1-65CD-43E6-8404-D892A90A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73800-704F-4F14-9B50-427183B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264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94FB2-BCF0-48DB-A7C9-C5B32A9E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020F10-0249-4725-A6B0-5309235E6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0C27D9-D8A5-405F-B38A-38DBD8F97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C3F07E-785C-46E2-AD39-331F637C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826C-4132-42AA-BA98-51163267FF79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6BCD38-873C-47C5-9978-1EB427A41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A32D25-D4C6-4DFB-A195-2B157F68D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73800-704F-4F14-9B50-427183B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9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8ADBF9-5B95-4C91-9450-1ADAD246D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8E1836-C0D1-49EA-9BE7-5092FFBE8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AEB4EC-F0B2-45F3-A6AD-63340090C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585BEB-02CC-421B-BCFA-9A4FAAB284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7CCCE9-A247-4F48-B1CD-9BE28AC65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49DEFE-E1A3-4906-9DC2-6DEBBE8D9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826C-4132-42AA-BA98-51163267FF79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9F0584-F953-4267-9DC4-31F617883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C909BC-31A4-4940-8278-9768C34E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73800-704F-4F14-9B50-427183B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297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6E113-F54C-4E0D-AE3A-023DC0367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2B3B90-1CCD-4C78-A268-0F0D13656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826C-4132-42AA-BA98-51163267FF79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DB7D03-698A-4940-882A-012FDB209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0D23A6-EDDC-4F36-95CE-B827B2F69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73800-704F-4F14-9B50-427183B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571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92A72A-F99B-425E-93D3-EC9A8B106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826C-4132-42AA-BA98-51163267FF79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FF378B-5AEB-4F85-AD92-1F7FCA35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C8BE63-BF21-498E-9E0B-FA9394D8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73800-704F-4F14-9B50-427183B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17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EBCA4-C6F5-4048-A31F-23268B285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0031B5-79CC-437B-8EF3-DFDC382F5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9F57BE-9547-4E96-A372-0521351BB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6B79B5-8157-4B60-9BC2-79C92CF6B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826C-4132-42AA-BA98-51163267FF79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EDB1B1-A86C-44B5-929A-20E123447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F63861-1763-4653-B02D-800D2AD2B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73800-704F-4F14-9B50-427183B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32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E7A90-6148-42E7-8EAD-49F4EB1E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D9432F-89D2-4804-84BD-6A6B48A9CB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633F5B-7E6E-4C35-9032-049C2E18E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22A868-870C-4D1C-9C39-AD6C6FB70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826C-4132-42AA-BA98-51163267FF79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36E5C4-D667-44AB-96C8-BDEDD13FB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02773C-667D-47F0-849F-FCF948944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73800-704F-4F14-9B50-427183B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769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12B69C-21AA-4901-9690-55D4D7B7C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E2A631-3508-4AE8-BC91-BB36475D3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76EF6-695E-40BC-BFD1-D8EFA04CAD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B826C-4132-42AA-BA98-51163267FF79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5ACAA-1974-4B9F-AF83-8927A4994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168BB-1D56-4F40-9EA5-90A0FD953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73800-704F-4F14-9B50-427183B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63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34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데이터 3">
            <a:extLst>
              <a:ext uri="{FF2B5EF4-FFF2-40B4-BE49-F238E27FC236}">
                <a16:creationId xmlns:a16="http://schemas.microsoft.com/office/drawing/2014/main" id="{1282428F-5A7D-4B57-BB83-A520FDBAFC76}"/>
              </a:ext>
            </a:extLst>
          </p:cNvPr>
          <p:cNvSpPr/>
          <p:nvPr/>
        </p:nvSpPr>
        <p:spPr>
          <a:xfrm>
            <a:off x="7905134" y="0"/>
            <a:ext cx="5894439" cy="6858000"/>
          </a:xfrm>
          <a:prstGeom prst="flowChartInputOutpu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2403B45-C76C-4C66-937F-F0EE04FE402C}"/>
              </a:ext>
            </a:extLst>
          </p:cNvPr>
          <p:cNvSpPr/>
          <p:nvPr/>
        </p:nvSpPr>
        <p:spPr>
          <a:xfrm>
            <a:off x="4522084" y="1843796"/>
            <a:ext cx="31478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i="1" kern="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FOCUS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6724BB8-6846-4136-91CF-472858E3B6F9}"/>
              </a:ext>
            </a:extLst>
          </p:cNvPr>
          <p:cNvSpPr/>
          <p:nvPr/>
        </p:nvSpPr>
        <p:spPr>
          <a:xfrm>
            <a:off x="8682806" y="3509801"/>
            <a:ext cx="334663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kern="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인하대학교 문화 컨텐츠 프로그램 </a:t>
            </a:r>
            <a:r>
              <a:rPr lang="ko-KR" altLang="en-US" sz="1500" kern="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개발반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5E0CD2D-F5B8-4F7B-AFCD-70734B07EABE}"/>
              </a:ext>
            </a:extLst>
          </p:cNvPr>
          <p:cNvSpPr/>
          <p:nvPr/>
        </p:nvSpPr>
        <p:spPr>
          <a:xfrm>
            <a:off x="11229550" y="3832966"/>
            <a:ext cx="79989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김예슬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99EB3D-6AA0-42FC-A135-B607E958E610}"/>
              </a:ext>
            </a:extLst>
          </p:cNvPr>
          <p:cNvSpPr/>
          <p:nvPr/>
        </p:nvSpPr>
        <p:spPr>
          <a:xfrm>
            <a:off x="4522084" y="2567517"/>
            <a:ext cx="3147831" cy="457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24AB7E-3B87-4075-94E8-DBB50BAF2F62}"/>
              </a:ext>
            </a:extLst>
          </p:cNvPr>
          <p:cNvSpPr/>
          <p:nvPr/>
        </p:nvSpPr>
        <p:spPr>
          <a:xfrm>
            <a:off x="4522084" y="2622381"/>
            <a:ext cx="3147831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i="1" kern="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Interim</a:t>
            </a:r>
            <a:r>
              <a:rPr lang="ko-KR" altLang="en-US" sz="2000" i="1" kern="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000" i="1" kern="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3189015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데이터 3">
            <a:extLst>
              <a:ext uri="{FF2B5EF4-FFF2-40B4-BE49-F238E27FC236}">
                <a16:creationId xmlns:a16="http://schemas.microsoft.com/office/drawing/2014/main" id="{1282428F-5A7D-4B57-BB83-A520FDBAFC76}"/>
              </a:ext>
            </a:extLst>
          </p:cNvPr>
          <p:cNvSpPr/>
          <p:nvPr/>
        </p:nvSpPr>
        <p:spPr>
          <a:xfrm>
            <a:off x="7905134" y="0"/>
            <a:ext cx="5894439" cy="6858000"/>
          </a:xfrm>
          <a:prstGeom prst="flowChartInputOutpu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1C106-DB0F-43B2-BF1E-D605A82708BC}"/>
              </a:ext>
            </a:extLst>
          </p:cNvPr>
          <p:cNvSpPr/>
          <p:nvPr/>
        </p:nvSpPr>
        <p:spPr>
          <a:xfrm>
            <a:off x="548206" y="614488"/>
            <a:ext cx="2141206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kern="0" dirty="0">
                <a:solidFill>
                  <a:srgbClr val="A9D18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  <a:endParaRPr lang="en-US" altLang="ko-KR" sz="3600" kern="0" dirty="0">
              <a:solidFill>
                <a:srgbClr val="A9D18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852590-6838-4EEF-B61F-99C210E54059}"/>
              </a:ext>
            </a:extLst>
          </p:cNvPr>
          <p:cNvSpPr/>
          <p:nvPr/>
        </p:nvSpPr>
        <p:spPr>
          <a:xfrm>
            <a:off x="548206" y="1455146"/>
            <a:ext cx="6398284" cy="3083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kern="0" dirty="0"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 </a:t>
            </a:r>
            <a:r>
              <a:rPr lang="ko-KR" altLang="en-US" sz="2400" kern="0" dirty="0"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일정 분석</a:t>
            </a:r>
            <a:endParaRPr lang="en-US" altLang="ko-KR" sz="2400" kern="0" dirty="0">
              <a:solidFill>
                <a:prstClr val="white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914400" lvl="1" indent="-4572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 kern="0" dirty="0"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예상 일정 및 실제 일정</a:t>
            </a:r>
            <a:endParaRPr lang="en-US" altLang="ko-KR" sz="2400" kern="0" dirty="0">
              <a:solidFill>
                <a:prstClr val="white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914400" lvl="1" indent="-4572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 kern="0" dirty="0"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일정표</a:t>
            </a:r>
            <a:endParaRPr lang="en-US" altLang="ko-KR" sz="2400" kern="0" dirty="0">
              <a:solidFill>
                <a:prstClr val="white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914400" lvl="1" indent="-457200" latinLnBrk="0">
              <a:lnSpc>
                <a:spcPct val="150000"/>
              </a:lnSpc>
              <a:buFontTx/>
              <a:buChar char="-"/>
              <a:defRPr/>
            </a:pPr>
            <a:endParaRPr lang="en-US" altLang="ko-KR" sz="500" kern="0" dirty="0">
              <a:solidFill>
                <a:prstClr val="white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kern="0" dirty="0"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 </a:t>
            </a:r>
            <a:r>
              <a:rPr lang="ko-KR" altLang="en-US" sz="2400" kern="0" dirty="0"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진행</a:t>
            </a:r>
            <a:endParaRPr lang="en-US" altLang="ko-KR" sz="2400" kern="0" dirty="0">
              <a:solidFill>
                <a:prstClr val="white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914400" lvl="1" indent="-4572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 kern="0" dirty="0"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클래스 다이어그램</a:t>
            </a:r>
          </a:p>
          <a:p>
            <a:pPr lvl="1" latinLnBrk="0">
              <a:lnSpc>
                <a:spcPct val="150000"/>
              </a:lnSpc>
              <a:defRPr/>
            </a:pPr>
            <a:endParaRPr lang="en-US" altLang="ko-KR" sz="500" kern="0" dirty="0">
              <a:solidFill>
                <a:prstClr val="white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499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데이터 3">
            <a:extLst>
              <a:ext uri="{FF2B5EF4-FFF2-40B4-BE49-F238E27FC236}">
                <a16:creationId xmlns:a16="http://schemas.microsoft.com/office/drawing/2014/main" id="{1282428F-5A7D-4B57-BB83-A520FDBAFC76}"/>
              </a:ext>
            </a:extLst>
          </p:cNvPr>
          <p:cNvSpPr/>
          <p:nvPr/>
        </p:nvSpPr>
        <p:spPr>
          <a:xfrm>
            <a:off x="7905134" y="0"/>
            <a:ext cx="5894439" cy="6858000"/>
          </a:xfrm>
          <a:prstGeom prst="flowChartInputOutpu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6E2234-47DF-4A1C-89F3-F7877BA742ED}"/>
              </a:ext>
            </a:extLst>
          </p:cNvPr>
          <p:cNvSpPr/>
          <p:nvPr/>
        </p:nvSpPr>
        <p:spPr>
          <a:xfrm>
            <a:off x="548205" y="614488"/>
            <a:ext cx="5209127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kern="0" dirty="0">
                <a:solidFill>
                  <a:srgbClr val="A9D18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일정 분석</a:t>
            </a:r>
            <a:r>
              <a:rPr lang="en-US" altLang="ko-KR" sz="2800" kern="0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2800" kern="0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예상 일정</a:t>
            </a:r>
            <a:endParaRPr lang="en-US" altLang="ko-KR" sz="3200" kern="0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84D323-81CA-4578-8F72-AA97F3271E83}"/>
              </a:ext>
            </a:extLst>
          </p:cNvPr>
          <p:cNvSpPr/>
          <p:nvPr/>
        </p:nvSpPr>
        <p:spPr>
          <a:xfrm>
            <a:off x="548205" y="1455146"/>
            <a:ext cx="8787819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2400" kern="0" dirty="0"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 1</a:t>
            </a:r>
            <a:r>
              <a:rPr lang="ko-KR" altLang="en-US" sz="2400" kern="0" dirty="0"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주차</a:t>
            </a:r>
            <a:r>
              <a:rPr lang="en-US" altLang="ko-KR" sz="2400" kern="0" dirty="0"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_</a:t>
            </a:r>
            <a:r>
              <a:rPr lang="ko-KR" altLang="en-US" sz="2400" kern="0" dirty="0"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예상</a:t>
            </a:r>
            <a:endParaRPr lang="en-US" altLang="ko-KR" sz="2400" kern="0" dirty="0">
              <a:solidFill>
                <a:prstClr val="white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00100" lvl="1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기획 발표</a:t>
            </a:r>
            <a:r>
              <a:rPr lang="en-US" altLang="ko-KR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프로토타입 제작 및 테스트</a:t>
            </a:r>
            <a:r>
              <a:rPr lang="en-US" altLang="ko-KR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플레이어</a:t>
            </a:r>
            <a:r>
              <a:rPr lang="en-US" altLang="ko-KR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적</a:t>
            </a:r>
            <a:r>
              <a:rPr lang="en-US" altLang="ko-KR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이미지 등</a:t>
            </a:r>
            <a:r>
              <a:rPr lang="en-US" altLang="ko-KR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 marL="800100" lvl="1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플레이어 조작 및 기본 세팅 완성</a:t>
            </a:r>
            <a:endParaRPr lang="en-US" altLang="ko-KR" sz="2400" kern="0" dirty="0">
              <a:solidFill>
                <a:prstClr val="white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00100" lvl="1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장애물 일부 구현</a:t>
            </a:r>
            <a:r>
              <a:rPr lang="en-US" altLang="ko-KR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가시</a:t>
            </a:r>
            <a:r>
              <a:rPr lang="en-US" altLang="ko-KR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미사일</a:t>
            </a:r>
            <a:r>
              <a:rPr lang="en-US" altLang="ko-KR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0447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데이터 3">
            <a:extLst>
              <a:ext uri="{FF2B5EF4-FFF2-40B4-BE49-F238E27FC236}">
                <a16:creationId xmlns:a16="http://schemas.microsoft.com/office/drawing/2014/main" id="{1282428F-5A7D-4B57-BB83-A520FDBAFC76}"/>
              </a:ext>
            </a:extLst>
          </p:cNvPr>
          <p:cNvSpPr/>
          <p:nvPr/>
        </p:nvSpPr>
        <p:spPr>
          <a:xfrm>
            <a:off x="7905134" y="0"/>
            <a:ext cx="5894439" cy="6858000"/>
          </a:xfrm>
          <a:prstGeom prst="flowChartInputOutpu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6E2234-47DF-4A1C-89F3-F7877BA742ED}"/>
              </a:ext>
            </a:extLst>
          </p:cNvPr>
          <p:cNvSpPr/>
          <p:nvPr/>
        </p:nvSpPr>
        <p:spPr>
          <a:xfrm>
            <a:off x="548205" y="614488"/>
            <a:ext cx="5209127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srgbClr val="A9D18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일정 분석</a:t>
            </a:r>
            <a:r>
              <a:rPr lang="en-US" altLang="ko-KR" sz="2800" kern="0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2800" kern="0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실제 일정</a:t>
            </a:r>
            <a:endParaRPr lang="en-US" altLang="ko-KR" sz="3200" kern="0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84DA88-11D6-49B1-90C8-B6AF6E699E9E}"/>
              </a:ext>
            </a:extLst>
          </p:cNvPr>
          <p:cNvSpPr/>
          <p:nvPr/>
        </p:nvSpPr>
        <p:spPr>
          <a:xfrm>
            <a:off x="548205" y="1455146"/>
            <a:ext cx="87878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2400" kern="0" dirty="0"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 1</a:t>
            </a:r>
            <a:r>
              <a:rPr lang="ko-KR" altLang="en-US" sz="2400" kern="0" dirty="0"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주차</a:t>
            </a:r>
            <a:r>
              <a:rPr lang="en-US" altLang="ko-KR" sz="2400" kern="0" dirty="0"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_</a:t>
            </a:r>
            <a:r>
              <a:rPr lang="ko-KR" altLang="en-US" sz="2400" kern="0" dirty="0"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실제</a:t>
            </a:r>
            <a:endParaRPr lang="en-US" altLang="ko-KR" sz="2400" kern="0" dirty="0">
              <a:solidFill>
                <a:prstClr val="white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00100" lvl="1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기획 발표</a:t>
            </a:r>
            <a:r>
              <a:rPr lang="en-US" altLang="ko-KR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프로토타입 제작 및 테스트</a:t>
            </a:r>
            <a:r>
              <a:rPr lang="en-US" altLang="ko-KR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플레이어</a:t>
            </a:r>
            <a:r>
              <a:rPr lang="en-US" altLang="ko-KR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적</a:t>
            </a:r>
            <a:r>
              <a:rPr lang="en-US" altLang="ko-KR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이미지 등</a:t>
            </a:r>
            <a:r>
              <a:rPr lang="en-US" altLang="ko-KR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 marL="800100" lvl="1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플레이어 조작 및 기본 세팅 완성</a:t>
            </a:r>
            <a:endParaRPr lang="en-US" altLang="ko-KR" sz="2400" kern="0" dirty="0">
              <a:solidFill>
                <a:prstClr val="white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00100" lvl="1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 kern="0" dirty="0">
                <a:solidFill>
                  <a:srgbClr val="FFE69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리소스 제작 및 기본 맵 생성</a:t>
            </a:r>
            <a:endParaRPr lang="en-US" altLang="ko-KR" sz="2400" kern="0" dirty="0">
              <a:solidFill>
                <a:srgbClr val="FFE69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00100" lvl="1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 kern="0" dirty="0">
                <a:solidFill>
                  <a:srgbClr val="FFE69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장애물 일부 구현</a:t>
            </a:r>
            <a:r>
              <a:rPr lang="en-US" altLang="ko-KR" sz="2400" kern="0" dirty="0">
                <a:solidFill>
                  <a:srgbClr val="FFE69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2400" kern="0" dirty="0">
                <a:solidFill>
                  <a:srgbClr val="FFE69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가시</a:t>
            </a:r>
            <a:r>
              <a:rPr lang="en-US" altLang="ko-KR" sz="2400" kern="0" dirty="0">
                <a:solidFill>
                  <a:srgbClr val="FFE69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sz="2400" kern="0" dirty="0">
                <a:solidFill>
                  <a:srgbClr val="FFE69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판정</a:t>
            </a:r>
            <a:r>
              <a:rPr lang="en-US" altLang="ko-KR" sz="2400" kern="0" dirty="0">
                <a:solidFill>
                  <a:srgbClr val="FFE69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F459DF-F273-4D69-AB69-65D3D0921BB7}"/>
              </a:ext>
            </a:extLst>
          </p:cNvPr>
          <p:cNvSpPr/>
          <p:nvPr/>
        </p:nvSpPr>
        <p:spPr>
          <a:xfrm>
            <a:off x="2623893" y="4271302"/>
            <a:ext cx="8787819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latinLnBrk="0">
              <a:lnSpc>
                <a:spcPct val="150000"/>
              </a:lnSpc>
              <a:defRPr/>
            </a:pPr>
            <a:r>
              <a:rPr lang="en-US" altLang="ko-KR" sz="2400" kern="0" dirty="0">
                <a:solidFill>
                  <a:srgbClr val="A9D18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 </a:t>
            </a:r>
            <a:r>
              <a:rPr lang="ko-KR" altLang="en-US" sz="2400" kern="0" dirty="0">
                <a:solidFill>
                  <a:srgbClr val="A9D18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변동 요인</a:t>
            </a:r>
          </a:p>
          <a:p>
            <a:pPr marL="800100" lvl="1" indent="-342900" algn="r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플레이어의 조작에 </a:t>
            </a:r>
            <a:r>
              <a:rPr lang="ko-KR" altLang="en-US" sz="2400" kern="0" dirty="0" err="1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맵이</a:t>
            </a:r>
            <a:r>
              <a:rPr lang="ko-KR" altLang="en-US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필요한 부분이 존재함</a:t>
            </a:r>
            <a:endParaRPr lang="en-US" altLang="ko-KR" sz="2400" kern="0" dirty="0">
              <a:solidFill>
                <a:prstClr val="white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00100" lvl="1" indent="-342900" algn="r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리소스 탐색</a:t>
            </a:r>
            <a:r>
              <a:rPr lang="en-US" altLang="ko-KR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제작 등에 대한 계획이 존재하지 않았음</a:t>
            </a:r>
            <a:endParaRPr lang="en-US" altLang="ko-KR" sz="2400" kern="0" dirty="0">
              <a:solidFill>
                <a:prstClr val="white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00100" lvl="1" indent="-342900" algn="r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플레이어의 조작부분에서 생각보다 버그가 많이 발생함</a:t>
            </a:r>
            <a:endParaRPr lang="en-US" altLang="ko-KR" sz="2400" kern="0" dirty="0">
              <a:solidFill>
                <a:prstClr val="white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36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데이터 3">
            <a:extLst>
              <a:ext uri="{FF2B5EF4-FFF2-40B4-BE49-F238E27FC236}">
                <a16:creationId xmlns:a16="http://schemas.microsoft.com/office/drawing/2014/main" id="{1282428F-5A7D-4B57-BB83-A520FDBAFC76}"/>
              </a:ext>
            </a:extLst>
          </p:cNvPr>
          <p:cNvSpPr/>
          <p:nvPr/>
        </p:nvSpPr>
        <p:spPr>
          <a:xfrm>
            <a:off x="7905134" y="0"/>
            <a:ext cx="5894439" cy="6858000"/>
          </a:xfrm>
          <a:prstGeom prst="flowChartInputOutpu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6E2234-47DF-4A1C-89F3-F7877BA742ED}"/>
              </a:ext>
            </a:extLst>
          </p:cNvPr>
          <p:cNvSpPr/>
          <p:nvPr/>
        </p:nvSpPr>
        <p:spPr>
          <a:xfrm>
            <a:off x="548205" y="614488"/>
            <a:ext cx="5209127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kern="0" dirty="0">
                <a:solidFill>
                  <a:srgbClr val="A9D18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일정 분석</a:t>
            </a:r>
            <a:r>
              <a:rPr lang="en-US" altLang="ko-KR" sz="2800" kern="0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2800" kern="0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예상 일정표</a:t>
            </a:r>
            <a:endParaRPr lang="en-US" altLang="ko-KR" sz="3200" kern="0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3FF4C2F-0F1F-43B6-9249-4DB8A7A4C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189548"/>
              </p:ext>
            </p:extLst>
          </p:nvPr>
        </p:nvGraphicFramePr>
        <p:xfrm>
          <a:off x="548204" y="1455146"/>
          <a:ext cx="10800013" cy="46800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14093">
                  <a:extLst>
                    <a:ext uri="{9D8B030D-6E8A-4147-A177-3AD203B41FA5}">
                      <a16:colId xmlns:a16="http://schemas.microsoft.com/office/drawing/2014/main" val="193596251"/>
                    </a:ext>
                  </a:extLst>
                </a:gridCol>
                <a:gridCol w="960740">
                  <a:extLst>
                    <a:ext uri="{9D8B030D-6E8A-4147-A177-3AD203B41FA5}">
                      <a16:colId xmlns:a16="http://schemas.microsoft.com/office/drawing/2014/main" val="2282265005"/>
                    </a:ext>
                  </a:extLst>
                </a:gridCol>
                <a:gridCol w="960740">
                  <a:extLst>
                    <a:ext uri="{9D8B030D-6E8A-4147-A177-3AD203B41FA5}">
                      <a16:colId xmlns:a16="http://schemas.microsoft.com/office/drawing/2014/main" val="1380262550"/>
                    </a:ext>
                  </a:extLst>
                </a:gridCol>
                <a:gridCol w="960740">
                  <a:extLst>
                    <a:ext uri="{9D8B030D-6E8A-4147-A177-3AD203B41FA5}">
                      <a16:colId xmlns:a16="http://schemas.microsoft.com/office/drawing/2014/main" val="86165830"/>
                    </a:ext>
                  </a:extLst>
                </a:gridCol>
                <a:gridCol w="960740">
                  <a:extLst>
                    <a:ext uri="{9D8B030D-6E8A-4147-A177-3AD203B41FA5}">
                      <a16:colId xmlns:a16="http://schemas.microsoft.com/office/drawing/2014/main" val="2073885722"/>
                    </a:ext>
                  </a:extLst>
                </a:gridCol>
                <a:gridCol w="960740">
                  <a:extLst>
                    <a:ext uri="{9D8B030D-6E8A-4147-A177-3AD203B41FA5}">
                      <a16:colId xmlns:a16="http://schemas.microsoft.com/office/drawing/2014/main" val="2434918425"/>
                    </a:ext>
                  </a:extLst>
                </a:gridCol>
                <a:gridCol w="960740">
                  <a:extLst>
                    <a:ext uri="{9D8B030D-6E8A-4147-A177-3AD203B41FA5}">
                      <a16:colId xmlns:a16="http://schemas.microsoft.com/office/drawing/2014/main" val="1520903963"/>
                    </a:ext>
                  </a:extLst>
                </a:gridCol>
                <a:gridCol w="960740">
                  <a:extLst>
                    <a:ext uri="{9D8B030D-6E8A-4147-A177-3AD203B41FA5}">
                      <a16:colId xmlns:a16="http://schemas.microsoft.com/office/drawing/2014/main" val="4258729798"/>
                    </a:ext>
                  </a:extLst>
                </a:gridCol>
                <a:gridCol w="960740">
                  <a:extLst>
                    <a:ext uri="{9D8B030D-6E8A-4147-A177-3AD203B41FA5}">
                      <a16:colId xmlns:a16="http://schemas.microsoft.com/office/drawing/2014/main" val="2899108734"/>
                    </a:ext>
                  </a:extLst>
                </a:gridCol>
              </a:tblGrid>
              <a:tr h="649533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예상 일정표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594047"/>
                  </a:ext>
                </a:extLst>
              </a:tr>
              <a:tr h="737698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8/19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8/20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8/21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8/22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8/23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6D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8/24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8/25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8/26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162226"/>
                  </a:ext>
                </a:extLst>
              </a:tr>
              <a:tr h="658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프로토 타입 제작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&amp; 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테스트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40404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*</a:t>
                      </a:r>
                      <a:endParaRPr lang="ko-KR" altLang="en-US" sz="1500" dirty="0">
                        <a:solidFill>
                          <a:srgbClr val="404040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6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08114"/>
                  </a:ext>
                </a:extLst>
              </a:tr>
              <a:tr h="658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프로젝트 기본 세팅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120577"/>
                  </a:ext>
                </a:extLst>
              </a:tr>
              <a:tr h="658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플레이어 조작 및 기능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247543"/>
                  </a:ext>
                </a:extLst>
              </a:tr>
              <a:tr h="658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적 구현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_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가시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254056"/>
                  </a:ext>
                </a:extLst>
              </a:tr>
              <a:tr h="658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적 구현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_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미사일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rgbClr val="40404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*</a:t>
                      </a:r>
                      <a:endParaRPr lang="ko-KR" altLang="en-US" sz="1500" dirty="0">
                        <a:solidFill>
                          <a:srgbClr val="404040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681242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0096410" y="6135147"/>
            <a:ext cx="1251807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 : </a:t>
            </a:r>
            <a:r>
              <a:rPr lang="ko-KR" altLang="en-US" sz="15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발표</a:t>
            </a:r>
            <a:endParaRPr lang="en-US" altLang="ko-KR" sz="1500" kern="0" dirty="0">
              <a:solidFill>
                <a:prstClr val="white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465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데이터 3">
            <a:extLst>
              <a:ext uri="{FF2B5EF4-FFF2-40B4-BE49-F238E27FC236}">
                <a16:creationId xmlns:a16="http://schemas.microsoft.com/office/drawing/2014/main" id="{1282428F-5A7D-4B57-BB83-A520FDBAFC76}"/>
              </a:ext>
            </a:extLst>
          </p:cNvPr>
          <p:cNvSpPr/>
          <p:nvPr/>
        </p:nvSpPr>
        <p:spPr>
          <a:xfrm>
            <a:off x="7905134" y="0"/>
            <a:ext cx="5894439" cy="6858000"/>
          </a:xfrm>
          <a:prstGeom prst="flowChartInputOutpu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6E2234-47DF-4A1C-89F3-F7877BA742ED}"/>
              </a:ext>
            </a:extLst>
          </p:cNvPr>
          <p:cNvSpPr/>
          <p:nvPr/>
        </p:nvSpPr>
        <p:spPr>
          <a:xfrm>
            <a:off x="563105" y="614488"/>
            <a:ext cx="5209127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kern="0" dirty="0">
                <a:solidFill>
                  <a:srgbClr val="A9D18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일정 분석</a:t>
            </a:r>
            <a:r>
              <a:rPr lang="en-US" altLang="ko-KR" sz="2800" kern="0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2800" kern="0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실제 일정표</a:t>
            </a:r>
            <a:endParaRPr lang="en-US" altLang="ko-KR" sz="3200" kern="0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3FF4C2F-0F1F-43B6-9249-4DB8A7A4C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672698"/>
              </p:ext>
            </p:extLst>
          </p:nvPr>
        </p:nvGraphicFramePr>
        <p:xfrm>
          <a:off x="548205" y="1455146"/>
          <a:ext cx="10800013" cy="47585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14093">
                  <a:extLst>
                    <a:ext uri="{9D8B030D-6E8A-4147-A177-3AD203B41FA5}">
                      <a16:colId xmlns:a16="http://schemas.microsoft.com/office/drawing/2014/main" val="193596251"/>
                    </a:ext>
                  </a:extLst>
                </a:gridCol>
                <a:gridCol w="960740">
                  <a:extLst>
                    <a:ext uri="{9D8B030D-6E8A-4147-A177-3AD203B41FA5}">
                      <a16:colId xmlns:a16="http://schemas.microsoft.com/office/drawing/2014/main" val="2282265005"/>
                    </a:ext>
                  </a:extLst>
                </a:gridCol>
                <a:gridCol w="960740">
                  <a:extLst>
                    <a:ext uri="{9D8B030D-6E8A-4147-A177-3AD203B41FA5}">
                      <a16:colId xmlns:a16="http://schemas.microsoft.com/office/drawing/2014/main" val="1380262550"/>
                    </a:ext>
                  </a:extLst>
                </a:gridCol>
                <a:gridCol w="960740">
                  <a:extLst>
                    <a:ext uri="{9D8B030D-6E8A-4147-A177-3AD203B41FA5}">
                      <a16:colId xmlns:a16="http://schemas.microsoft.com/office/drawing/2014/main" val="86165830"/>
                    </a:ext>
                  </a:extLst>
                </a:gridCol>
                <a:gridCol w="960740">
                  <a:extLst>
                    <a:ext uri="{9D8B030D-6E8A-4147-A177-3AD203B41FA5}">
                      <a16:colId xmlns:a16="http://schemas.microsoft.com/office/drawing/2014/main" val="2073885722"/>
                    </a:ext>
                  </a:extLst>
                </a:gridCol>
                <a:gridCol w="960740">
                  <a:extLst>
                    <a:ext uri="{9D8B030D-6E8A-4147-A177-3AD203B41FA5}">
                      <a16:colId xmlns:a16="http://schemas.microsoft.com/office/drawing/2014/main" val="2434918425"/>
                    </a:ext>
                  </a:extLst>
                </a:gridCol>
                <a:gridCol w="960740">
                  <a:extLst>
                    <a:ext uri="{9D8B030D-6E8A-4147-A177-3AD203B41FA5}">
                      <a16:colId xmlns:a16="http://schemas.microsoft.com/office/drawing/2014/main" val="1520903963"/>
                    </a:ext>
                  </a:extLst>
                </a:gridCol>
                <a:gridCol w="960740">
                  <a:extLst>
                    <a:ext uri="{9D8B030D-6E8A-4147-A177-3AD203B41FA5}">
                      <a16:colId xmlns:a16="http://schemas.microsoft.com/office/drawing/2014/main" val="4258729798"/>
                    </a:ext>
                  </a:extLst>
                </a:gridCol>
                <a:gridCol w="960740">
                  <a:extLst>
                    <a:ext uri="{9D8B030D-6E8A-4147-A177-3AD203B41FA5}">
                      <a16:colId xmlns:a16="http://schemas.microsoft.com/office/drawing/2014/main" val="2899108734"/>
                    </a:ext>
                  </a:extLst>
                </a:gridCol>
              </a:tblGrid>
              <a:tr h="64797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실제 일정표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594047"/>
                  </a:ext>
                </a:extLst>
              </a:tr>
              <a:tr h="646697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8/19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8/20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8/21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8/22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8/23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6D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8/24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8/25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8/26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162226"/>
                  </a:ext>
                </a:extLst>
              </a:tr>
              <a:tr h="577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프로토 타입 제작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&amp; 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테스트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40404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*</a:t>
                      </a:r>
                      <a:endParaRPr lang="ko-KR" altLang="en-US" sz="1500" dirty="0">
                        <a:solidFill>
                          <a:srgbClr val="404040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6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08114"/>
                  </a:ext>
                </a:extLst>
              </a:tr>
              <a:tr h="577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프로젝트 기본 세팅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120577"/>
                  </a:ext>
                </a:extLst>
              </a:tr>
              <a:tr h="577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리소스 탐색 및 제작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947015"/>
                  </a:ext>
                </a:extLst>
              </a:tr>
              <a:tr h="577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플레이어 조작 및 기능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247543"/>
                  </a:ext>
                </a:extLst>
              </a:tr>
              <a:tr h="577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기본 맵 설정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254056"/>
                  </a:ext>
                </a:extLst>
              </a:tr>
              <a:tr h="577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적 구현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_</a:t>
                      </a:r>
                      <a:r>
                        <a:rPr lang="ko-KR" altLang="en-US" sz="1500" dirty="0" smtClean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가시</a:t>
                      </a:r>
                      <a:r>
                        <a:rPr lang="en-US" altLang="ko-KR" sz="1500" dirty="0" smtClean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500" dirty="0" smtClean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판정만</a:t>
                      </a:r>
                      <a:r>
                        <a:rPr lang="en-US" altLang="ko-KR" sz="1500" dirty="0" smtClean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rgbClr val="40404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*</a:t>
                      </a:r>
                      <a:endParaRPr lang="ko-KR" altLang="en-US" sz="1500" dirty="0">
                        <a:solidFill>
                          <a:srgbClr val="404040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681242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0096410" y="6135147"/>
            <a:ext cx="1251807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 : </a:t>
            </a:r>
            <a:r>
              <a:rPr lang="ko-KR" altLang="en-US" sz="1500" kern="0" dirty="0">
                <a:solidFill>
                  <a:prstClr val="white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발표</a:t>
            </a:r>
            <a:endParaRPr lang="en-US" altLang="ko-KR" sz="1500" kern="0" dirty="0">
              <a:solidFill>
                <a:prstClr val="white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876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데이터 3">
            <a:extLst>
              <a:ext uri="{FF2B5EF4-FFF2-40B4-BE49-F238E27FC236}">
                <a16:creationId xmlns:a16="http://schemas.microsoft.com/office/drawing/2014/main" id="{1282428F-5A7D-4B57-BB83-A520FDBAFC76}"/>
              </a:ext>
            </a:extLst>
          </p:cNvPr>
          <p:cNvSpPr/>
          <p:nvPr/>
        </p:nvSpPr>
        <p:spPr>
          <a:xfrm>
            <a:off x="7905134" y="0"/>
            <a:ext cx="5894439" cy="6858000"/>
          </a:xfrm>
          <a:prstGeom prst="flowChartInputOutpu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6E2234-47DF-4A1C-89F3-F7877BA742ED}"/>
              </a:ext>
            </a:extLst>
          </p:cNvPr>
          <p:cNvSpPr/>
          <p:nvPr/>
        </p:nvSpPr>
        <p:spPr>
          <a:xfrm>
            <a:off x="548205" y="614488"/>
            <a:ext cx="5209127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kern="0" dirty="0">
                <a:solidFill>
                  <a:srgbClr val="A9D18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진행</a:t>
            </a:r>
            <a:r>
              <a:rPr lang="en-US" altLang="ko-KR" sz="2800" kern="0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2800" kern="0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클래스 다이어그램</a:t>
            </a:r>
            <a:endParaRPr lang="en-US" altLang="ko-KR" sz="3200" kern="0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268A9A-1C69-47C6-8E5D-A02BE4CFE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" y="1455146"/>
            <a:ext cx="4184904" cy="493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09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데이터 3">
            <a:extLst>
              <a:ext uri="{FF2B5EF4-FFF2-40B4-BE49-F238E27FC236}">
                <a16:creationId xmlns:a16="http://schemas.microsoft.com/office/drawing/2014/main" id="{1282428F-5A7D-4B57-BB83-A520FDBAFC76}"/>
              </a:ext>
            </a:extLst>
          </p:cNvPr>
          <p:cNvSpPr/>
          <p:nvPr/>
        </p:nvSpPr>
        <p:spPr>
          <a:xfrm>
            <a:off x="7905134" y="0"/>
            <a:ext cx="5894439" cy="6858000"/>
          </a:xfrm>
          <a:prstGeom prst="flowChartInputOutpu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6E2234-47DF-4A1C-89F3-F7877BA742ED}"/>
              </a:ext>
            </a:extLst>
          </p:cNvPr>
          <p:cNvSpPr/>
          <p:nvPr/>
        </p:nvSpPr>
        <p:spPr>
          <a:xfrm>
            <a:off x="548205" y="614488"/>
            <a:ext cx="5209127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kern="0" dirty="0">
                <a:solidFill>
                  <a:srgbClr val="A9D18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진행</a:t>
            </a:r>
            <a:r>
              <a:rPr lang="en-US" altLang="ko-KR" sz="2800" kern="0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2800" kern="0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클래스 다이어그램</a:t>
            </a:r>
            <a:endParaRPr lang="en-US" altLang="ko-KR" sz="3200" kern="0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177F79C-6FA3-40CA-8EC8-397D57AF7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05" y="1299291"/>
            <a:ext cx="4876800" cy="42672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111FF82-D122-48B1-8D6D-4AD7C0368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061" y="1299291"/>
            <a:ext cx="4876800" cy="532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79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데이터 3">
            <a:extLst>
              <a:ext uri="{FF2B5EF4-FFF2-40B4-BE49-F238E27FC236}">
                <a16:creationId xmlns:a16="http://schemas.microsoft.com/office/drawing/2014/main" id="{1282428F-5A7D-4B57-BB83-A520FDBAFC76}"/>
              </a:ext>
            </a:extLst>
          </p:cNvPr>
          <p:cNvSpPr/>
          <p:nvPr/>
        </p:nvSpPr>
        <p:spPr>
          <a:xfrm>
            <a:off x="7905134" y="0"/>
            <a:ext cx="5894439" cy="6858000"/>
          </a:xfrm>
          <a:prstGeom prst="flowChartInputOutpu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83EAD4-1AE6-4B3B-A73E-D547FFE2D2B4}"/>
              </a:ext>
            </a:extLst>
          </p:cNvPr>
          <p:cNvSpPr/>
          <p:nvPr/>
        </p:nvSpPr>
        <p:spPr>
          <a:xfrm>
            <a:off x="3717663" y="3044279"/>
            <a:ext cx="47566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i="1" kern="0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Thank You For Watching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C72663-4640-4BE8-B46F-4638EB0C27D6}"/>
              </a:ext>
            </a:extLst>
          </p:cNvPr>
          <p:cNvSpPr/>
          <p:nvPr/>
        </p:nvSpPr>
        <p:spPr>
          <a:xfrm flipV="1">
            <a:off x="3865879" y="3813720"/>
            <a:ext cx="4460240" cy="45719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750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</TotalTime>
  <Words>237</Words>
  <Application>Microsoft Office PowerPoint</Application>
  <PresentationFormat>와이드스크린</PresentationFormat>
  <Paragraphs>66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Arial</vt:lpstr>
      <vt:lpstr>KoPubWorld돋움체 Bold</vt:lpstr>
      <vt:lpstr>KoPubWorld돋움체 Light</vt:lpstr>
      <vt:lpstr>맑은 고딕</vt:lpstr>
      <vt:lpstr>KoPubWorld돋움체 Medium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yeseul</dc:creator>
  <cp:lastModifiedBy>User</cp:lastModifiedBy>
  <cp:revision>551</cp:revision>
  <dcterms:created xsi:type="dcterms:W3CDTF">2020-06-01T08:56:46Z</dcterms:created>
  <dcterms:modified xsi:type="dcterms:W3CDTF">2020-08-26T00:53:00Z</dcterms:modified>
</cp:coreProperties>
</file>